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4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293"/>
          <p:cNvSpPr txBox="1">
            <a:spLocks noChangeArrowheads="1"/>
          </p:cNvSpPr>
          <p:nvPr/>
        </p:nvSpPr>
        <p:spPr bwMode="auto">
          <a:xfrm flipH="1">
            <a:off x="6858000" y="173355"/>
            <a:ext cx="200469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Aft>
                <a:spcPts val="0"/>
              </a:spcAft>
            </a:pPr>
            <a:r>
              <a:rPr lang="en-US" sz="1400" b="1" dirty="0">
                <a:effectLst/>
                <a:latin typeface="Calibri"/>
                <a:ea typeface="Calibri"/>
                <a:cs typeface="Arial"/>
              </a:rPr>
              <a:t>Lecturer: Assist prof.</a:t>
            </a:r>
            <a:endParaRPr lang="en-US" sz="1100" dirty="0">
              <a:effectLst/>
              <a:latin typeface="Calibri"/>
              <a:ea typeface="Calibri"/>
              <a:cs typeface="Arial"/>
            </a:endParaRPr>
          </a:p>
          <a:p>
            <a:pPr algn="ctr" rtl="0">
              <a:lnSpc>
                <a:spcPct val="115000"/>
              </a:lnSpc>
              <a:spcAft>
                <a:spcPts val="0"/>
              </a:spcAft>
            </a:pPr>
            <a:r>
              <a:rPr lang="en-US" sz="1400" b="1" dirty="0" err="1">
                <a:effectLst/>
                <a:latin typeface="Calibri"/>
                <a:ea typeface="Calibri"/>
                <a:cs typeface="Arial"/>
              </a:rPr>
              <a:t>Dr.Sally</a:t>
            </a:r>
            <a:r>
              <a:rPr lang="en-US" sz="1400" b="1" dirty="0">
                <a:effectLst/>
                <a:latin typeface="Calibri"/>
                <a:ea typeface="Calibri"/>
                <a:cs typeface="Arial"/>
              </a:rPr>
              <a:t> Ahmed</a:t>
            </a:r>
            <a:endParaRPr lang="en-US" sz="1100" dirty="0">
              <a:effectLst/>
              <a:latin typeface="Calibri"/>
              <a:ea typeface="Calibri"/>
              <a:cs typeface="Arial"/>
            </a:endParaRPr>
          </a:p>
        </p:txBody>
      </p:sp>
      <p:sp>
        <p:nvSpPr>
          <p:cNvPr id="5" name="مربع نص 2"/>
          <p:cNvSpPr txBox="1">
            <a:spLocks noChangeArrowheads="1"/>
          </p:cNvSpPr>
          <p:nvPr/>
        </p:nvSpPr>
        <p:spPr bwMode="auto">
          <a:xfrm flipH="1">
            <a:off x="3870642" y="196850"/>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Aft>
                <a:spcPts val="0"/>
              </a:spcAft>
            </a:pPr>
            <a:r>
              <a:rPr lang="en-US" sz="1400" b="1" dirty="0">
                <a:effectLst/>
                <a:latin typeface="Calibri"/>
                <a:ea typeface="Calibri"/>
                <a:cs typeface="Arial"/>
              </a:rPr>
              <a:t>Parasitology</a:t>
            </a:r>
            <a:endParaRPr lang="en-US" sz="1100" dirty="0">
              <a:effectLst/>
              <a:latin typeface="Calibri"/>
              <a:ea typeface="Calibri"/>
              <a:cs typeface="Arial"/>
            </a:endParaRPr>
          </a:p>
          <a:p>
            <a:pPr algn="ctr" rtl="0">
              <a:lnSpc>
                <a:spcPct val="115000"/>
              </a:lnSpc>
              <a:spcAft>
                <a:spcPts val="0"/>
              </a:spcAft>
            </a:pPr>
            <a:r>
              <a:rPr lang="en-US" sz="1400" b="1" dirty="0">
                <a:effectLst/>
                <a:latin typeface="Calibri"/>
                <a:ea typeface="Calibri"/>
                <a:cs typeface="Arial"/>
              </a:rPr>
              <a:t>13</a:t>
            </a:r>
            <a:r>
              <a:rPr lang="en-US" sz="1400" b="1" baseline="30000" dirty="0">
                <a:effectLst/>
                <a:latin typeface="Calibri"/>
                <a:ea typeface="Calibri"/>
                <a:cs typeface="Arial"/>
              </a:rPr>
              <a:t>th</a:t>
            </a:r>
            <a:r>
              <a:rPr lang="en-US" sz="1400" b="1" dirty="0">
                <a:effectLst/>
                <a:latin typeface="Calibri"/>
                <a:ea typeface="Calibri"/>
                <a:cs typeface="Arial"/>
              </a:rPr>
              <a:t> </a:t>
            </a:r>
            <a:r>
              <a:rPr lang="en-US" sz="1400" b="1" dirty="0">
                <a:effectLst/>
                <a:latin typeface="Arial"/>
                <a:ea typeface="Calibri"/>
                <a:cs typeface="Arial"/>
              </a:rPr>
              <a:t> </a:t>
            </a:r>
            <a:r>
              <a:rPr lang="en-US" sz="1400" b="1" dirty="0">
                <a:effectLst/>
                <a:latin typeface="Calibri"/>
                <a:ea typeface="Calibri"/>
                <a:cs typeface="Arial"/>
              </a:rPr>
              <a:t> </a:t>
            </a:r>
            <a:r>
              <a:rPr lang="en-US" sz="1400" b="1" dirty="0" err="1">
                <a:effectLst/>
                <a:latin typeface="Calibri"/>
                <a:ea typeface="Calibri"/>
                <a:cs typeface="Arial"/>
              </a:rPr>
              <a:t>Lec</a:t>
            </a:r>
            <a:r>
              <a:rPr lang="en-US" sz="1400" b="1" dirty="0">
                <a:effectLst/>
                <a:latin typeface="Calibri"/>
                <a:ea typeface="Calibri"/>
                <a:cs typeface="Arial"/>
              </a:rPr>
              <a:t>.</a:t>
            </a:r>
            <a:endParaRPr lang="en-US" sz="1100" dirty="0">
              <a:effectLst/>
              <a:latin typeface="Calibri"/>
              <a:ea typeface="Calibri"/>
              <a:cs typeface="Arial"/>
            </a:endParaRPr>
          </a:p>
        </p:txBody>
      </p:sp>
      <p:sp>
        <p:nvSpPr>
          <p:cNvPr id="6" name="مربع نص 2"/>
          <p:cNvSpPr txBox="1">
            <a:spLocks noChangeArrowheads="1"/>
          </p:cNvSpPr>
          <p:nvPr/>
        </p:nvSpPr>
        <p:spPr bwMode="auto">
          <a:xfrm flipH="1">
            <a:off x="457200" y="158115"/>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l" rtl="0">
              <a:lnSpc>
                <a:spcPct val="115000"/>
              </a:lnSpc>
              <a:spcAft>
                <a:spcPts val="0"/>
              </a:spcAft>
            </a:pPr>
            <a:r>
              <a:rPr lang="en-US" sz="1400" b="1" dirty="0">
                <a:effectLst/>
                <a:latin typeface="Calibri"/>
                <a:ea typeface="Calibri"/>
                <a:cs typeface="Arial"/>
              </a:rPr>
              <a:t>Microbiology Dep.</a:t>
            </a:r>
            <a:endParaRPr lang="en-US" sz="1100" dirty="0">
              <a:effectLst/>
              <a:latin typeface="Calibri"/>
              <a:ea typeface="Calibri"/>
              <a:cs typeface="Arial"/>
            </a:endParaRPr>
          </a:p>
          <a:p>
            <a:pPr algn="l" rtl="0">
              <a:lnSpc>
                <a:spcPct val="115000"/>
              </a:lnSpc>
              <a:spcAft>
                <a:spcPts val="0"/>
              </a:spcAft>
            </a:pPr>
            <a:r>
              <a:rPr lang="en-US" sz="1400" b="1" dirty="0">
                <a:effectLst/>
                <a:latin typeface="Calibri"/>
                <a:ea typeface="Calibri"/>
                <a:cs typeface="Arial"/>
              </a:rPr>
              <a:t>Second year</a:t>
            </a:r>
            <a:endParaRPr lang="en-US" sz="1100" dirty="0">
              <a:effectLst/>
              <a:latin typeface="Calibri"/>
              <a:ea typeface="Calibri"/>
              <a:cs typeface="Arial"/>
            </a:endParaRPr>
          </a:p>
          <a:p>
            <a:pPr algn="l" rtl="0">
              <a:lnSpc>
                <a:spcPct val="115000"/>
              </a:lnSpc>
              <a:spcAft>
                <a:spcPts val="0"/>
              </a:spcAft>
            </a:pPr>
            <a:r>
              <a:rPr lang="en-US" sz="1400" b="1" dirty="0">
                <a:effectLst/>
                <a:latin typeface="Calibri"/>
                <a:ea typeface="Calibri"/>
                <a:cs typeface="Arial"/>
              </a:rPr>
              <a:t> </a:t>
            </a:r>
            <a:endParaRPr lang="en-US" sz="1100" dirty="0">
              <a:effectLst/>
              <a:latin typeface="Calibri"/>
              <a:ea typeface="Calibri"/>
              <a:cs typeface="Arial"/>
            </a:endParaRPr>
          </a:p>
          <a:p>
            <a:pPr algn="l" rtl="0">
              <a:lnSpc>
                <a:spcPct val="115000"/>
              </a:lnSpc>
              <a:spcAft>
                <a:spcPts val="0"/>
              </a:spcAft>
            </a:pPr>
            <a:r>
              <a:rPr lang="en-US" sz="1400" b="1" dirty="0">
                <a:effectLst/>
                <a:latin typeface="Calibri"/>
                <a:ea typeface="Calibri"/>
                <a:cs typeface="Arial"/>
              </a:rPr>
              <a:t> </a:t>
            </a:r>
            <a:endParaRPr lang="en-US" sz="1100" dirty="0">
              <a:effectLst/>
              <a:latin typeface="Calibri"/>
              <a:ea typeface="Calibri"/>
              <a:cs typeface="Arial"/>
            </a:endParaRPr>
          </a:p>
        </p:txBody>
      </p:sp>
      <p:sp>
        <p:nvSpPr>
          <p:cNvPr id="7"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8" name="Rectangle 5"/>
          <p:cNvSpPr>
            <a:spLocks noChangeArrowheads="1"/>
          </p:cNvSpPr>
          <p:nvPr/>
        </p:nvSpPr>
        <p:spPr bwMode="auto">
          <a:xfrm>
            <a:off x="0" y="45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IQ"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TextBox 8"/>
          <p:cNvSpPr txBox="1"/>
          <p:nvPr/>
        </p:nvSpPr>
        <p:spPr>
          <a:xfrm>
            <a:off x="0" y="762000"/>
            <a:ext cx="9144000" cy="5732980"/>
          </a:xfrm>
          <a:prstGeom prst="rect">
            <a:avLst/>
          </a:prstGeom>
          <a:noFill/>
        </p:spPr>
        <p:txBody>
          <a:bodyPr wrap="square" rtlCol="1">
            <a:spAutoFit/>
          </a:bodyPr>
          <a:lstStyle/>
          <a:p>
            <a:pPr algn="ctr">
              <a:lnSpc>
                <a:spcPct val="115000"/>
              </a:lnSpc>
            </a:pPr>
            <a:r>
              <a:rPr lang="en-US" sz="2000" b="1" dirty="0">
                <a:solidFill>
                  <a:srgbClr val="000000"/>
                </a:solidFill>
                <a:latin typeface="Times New Roman" pitchFamily="18" charset="0"/>
                <a:ea typeface="Calibri"/>
                <a:cs typeface="Times New Roman" pitchFamily="18" charset="0"/>
              </a:rPr>
              <a:t>Blood and tissue nematodes</a:t>
            </a:r>
            <a:endParaRPr lang="en-US" sz="2000" dirty="0">
              <a:latin typeface="Times New Roman" pitchFamily="18" charset="0"/>
              <a:ea typeface="Calibri"/>
              <a:cs typeface="Times New Roman" pitchFamily="18" charset="0"/>
            </a:endParaRPr>
          </a:p>
          <a:p>
            <a:pPr>
              <a:lnSpc>
                <a:spcPct val="115000"/>
              </a:lnSpc>
            </a:pPr>
            <a:r>
              <a:rPr lang="en-US" sz="2000" b="1" dirty="0" err="1">
                <a:latin typeface="Times New Roman" pitchFamily="18" charset="0"/>
                <a:ea typeface="Calibri"/>
                <a:cs typeface="Times New Roman" pitchFamily="18" charset="0"/>
              </a:rPr>
              <a:t>Filariae</a:t>
            </a:r>
            <a:endParaRPr lang="en-US" sz="2000" dirty="0">
              <a:latin typeface="Times New Roman" pitchFamily="18" charset="0"/>
              <a:ea typeface="Calibri"/>
              <a:cs typeface="Times New Roman" pitchFamily="18" charset="0"/>
            </a:endParaRPr>
          </a:p>
          <a:p>
            <a:pPr algn="just">
              <a:lnSpc>
                <a:spcPct val="115000"/>
              </a:lnSpc>
            </a:pPr>
            <a:r>
              <a:rPr lang="en-US" sz="2000" dirty="0">
                <a:solidFill>
                  <a:srgbClr val="000000"/>
                </a:solidFill>
                <a:latin typeface="Times New Roman" pitchFamily="18" charset="0"/>
                <a:ea typeface="Calibri"/>
                <a:cs typeface="Times New Roman" pitchFamily="18" charset="0"/>
              </a:rPr>
              <a:t>· The </a:t>
            </a:r>
            <a:r>
              <a:rPr lang="en-US" sz="2000" dirty="0" err="1">
                <a:solidFill>
                  <a:srgbClr val="000000"/>
                </a:solidFill>
                <a:latin typeface="Times New Roman" pitchFamily="18" charset="0"/>
                <a:ea typeface="Calibri"/>
                <a:cs typeface="Times New Roman" pitchFamily="18" charset="0"/>
              </a:rPr>
              <a:t>filariae</a:t>
            </a:r>
            <a:r>
              <a:rPr lang="en-US" sz="2000" dirty="0">
                <a:solidFill>
                  <a:srgbClr val="000000"/>
                </a:solidFill>
                <a:latin typeface="Times New Roman" pitchFamily="18" charset="0"/>
                <a:ea typeface="Calibri"/>
                <a:cs typeface="Times New Roman" pitchFamily="18" charset="0"/>
              </a:rPr>
              <a:t>, members of the superfamily </a:t>
            </a:r>
            <a:r>
              <a:rPr lang="en-US" sz="2000" dirty="0" err="1">
                <a:solidFill>
                  <a:srgbClr val="000000"/>
                </a:solidFill>
                <a:latin typeface="Times New Roman" pitchFamily="18" charset="0"/>
                <a:ea typeface="Calibri"/>
                <a:cs typeface="Times New Roman" pitchFamily="18" charset="0"/>
              </a:rPr>
              <a:t>filariodea</a:t>
            </a:r>
            <a:r>
              <a:rPr lang="en-US" sz="2000" dirty="0">
                <a:solidFill>
                  <a:srgbClr val="000000"/>
                </a:solidFill>
                <a:latin typeface="Times New Roman" pitchFamily="18" charset="0"/>
                <a:ea typeface="Calibri"/>
                <a:cs typeface="Times New Roman" pitchFamily="18" charset="0"/>
              </a:rPr>
              <a:t> .These nematodes have a unique stage in their life cycle, the microfilaria, which distinguishes them as a group. </a:t>
            </a:r>
            <a:endParaRPr lang="en-US" sz="2000" dirty="0">
              <a:latin typeface="Times New Roman" pitchFamily="18" charset="0"/>
              <a:ea typeface="Calibri"/>
              <a:cs typeface="Times New Roman" pitchFamily="18" charset="0"/>
            </a:endParaRPr>
          </a:p>
          <a:p>
            <a:pPr algn="just">
              <a:lnSpc>
                <a:spcPct val="115000"/>
              </a:lnSpc>
            </a:pPr>
            <a:r>
              <a:rPr lang="en-US" sz="2000" dirty="0">
                <a:solidFill>
                  <a:srgbClr val="000000"/>
                </a:solidFill>
                <a:latin typeface="Times New Roman" pitchFamily="18" charset="0"/>
                <a:ea typeface="Calibri"/>
                <a:cs typeface="Times New Roman" pitchFamily="18" charset="0"/>
              </a:rPr>
              <a:t>· The adult worm lives in various tissues of the definitive host including the body cavities, subcutaneous tissues, and the lymphatic and vascular systems.</a:t>
            </a:r>
            <a:endParaRPr lang="en-US" sz="2000" dirty="0">
              <a:latin typeface="Times New Roman" pitchFamily="18" charset="0"/>
              <a:ea typeface="Calibri"/>
              <a:cs typeface="Times New Roman" pitchFamily="18" charset="0"/>
            </a:endParaRPr>
          </a:p>
          <a:p>
            <a:pPr algn="just">
              <a:lnSpc>
                <a:spcPct val="115000"/>
              </a:lnSpc>
            </a:pPr>
            <a:r>
              <a:rPr lang="en-US" sz="2000" dirty="0">
                <a:solidFill>
                  <a:srgbClr val="000000"/>
                </a:solidFill>
                <a:latin typeface="Times New Roman" pitchFamily="18" charset="0"/>
                <a:ea typeface="Calibri"/>
                <a:cs typeface="Times New Roman" pitchFamily="18" charset="0"/>
              </a:rPr>
              <a:t>· The microfilariae produced by the female worm are motile, and those of some species migrate into the blood stream; others accumulate in the skin.</a:t>
            </a:r>
            <a:endParaRPr lang="en-US" sz="2000" dirty="0">
              <a:latin typeface="Times New Roman" pitchFamily="18" charset="0"/>
              <a:ea typeface="Calibri"/>
              <a:cs typeface="Times New Roman" pitchFamily="18" charset="0"/>
            </a:endParaRPr>
          </a:p>
          <a:p>
            <a:pPr algn="just">
              <a:lnSpc>
                <a:spcPct val="115000"/>
              </a:lnSpc>
            </a:pPr>
            <a:r>
              <a:rPr lang="en-US" sz="2000" dirty="0">
                <a:solidFill>
                  <a:srgbClr val="000000"/>
                </a:solidFill>
                <a:latin typeface="Times New Roman" pitchFamily="18" charset="0"/>
                <a:ea typeface="Calibri"/>
                <a:cs typeface="Times New Roman" pitchFamily="18" charset="0"/>
              </a:rPr>
              <a:t>· Host to host transmission is accomplished when the microfilaria is ingested by a blood sucking arthropod intermediate host, in whose tissues it develops to the infective stage; when the infected arthropod again takes a blood meal, the larva invades the tissues of the definitive host through the bite site and develops to the sexually mature adult stage.</a:t>
            </a:r>
            <a:endParaRPr lang="en-US" sz="2000" dirty="0">
              <a:latin typeface="Times New Roman" pitchFamily="18" charset="0"/>
              <a:ea typeface="Calibri"/>
              <a:cs typeface="Times New Roman" pitchFamily="18" charset="0"/>
            </a:endParaRPr>
          </a:p>
          <a:p>
            <a:pPr algn="just">
              <a:lnSpc>
                <a:spcPct val="115000"/>
              </a:lnSpc>
            </a:pPr>
            <a:r>
              <a:rPr lang="en-US" sz="2000" dirty="0">
                <a:solidFill>
                  <a:srgbClr val="000000"/>
                </a:solidFill>
                <a:latin typeface="Times New Roman" pitchFamily="18" charset="0"/>
                <a:ea typeface="Calibri"/>
                <a:cs typeface="Times New Roman" pitchFamily="18" charset="0"/>
              </a:rPr>
              <a:t>· Eight species of </a:t>
            </a:r>
            <a:r>
              <a:rPr lang="en-US" sz="2000" dirty="0" err="1">
                <a:solidFill>
                  <a:srgbClr val="000000"/>
                </a:solidFill>
                <a:latin typeface="Times New Roman" pitchFamily="18" charset="0"/>
                <a:ea typeface="Calibri"/>
                <a:cs typeface="Times New Roman" pitchFamily="18" charset="0"/>
              </a:rPr>
              <a:t>filariae</a:t>
            </a:r>
            <a:r>
              <a:rPr lang="en-US" sz="2000" dirty="0">
                <a:solidFill>
                  <a:srgbClr val="000000"/>
                </a:solidFill>
                <a:latin typeface="Times New Roman" pitchFamily="18" charset="0"/>
                <a:ea typeface="Calibri"/>
                <a:cs typeface="Times New Roman" pitchFamily="18" charset="0"/>
              </a:rPr>
              <a:t> are endemic in various parts of the world, including</a:t>
            </a:r>
            <a:r>
              <a:rPr lang="en-US" sz="2000" i="1"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Wuchereria</a:t>
            </a:r>
            <a:r>
              <a:rPr lang="en-US" sz="2000" i="1"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bancrofti</a:t>
            </a:r>
            <a:r>
              <a:rPr lang="en-US" sz="2000" i="1"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Brugia</a:t>
            </a:r>
            <a:r>
              <a:rPr lang="en-US" sz="2000"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malayi</a:t>
            </a:r>
            <a:r>
              <a:rPr lang="en-US" sz="2000" i="1"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Brugia</a:t>
            </a:r>
            <a:r>
              <a:rPr lang="en-US" sz="2000" i="1"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temori</a:t>
            </a:r>
            <a:r>
              <a:rPr lang="en-US" sz="2000" i="1" dirty="0">
                <a:solidFill>
                  <a:srgbClr val="000000"/>
                </a:solidFill>
                <a:latin typeface="Times New Roman" pitchFamily="18" charset="0"/>
                <a:ea typeface="Calibri"/>
                <a:cs typeface="Times New Roman" pitchFamily="18" charset="0"/>
              </a:rPr>
              <a:t>, Loa </a:t>
            </a:r>
            <a:r>
              <a:rPr lang="en-US" sz="2000" i="1" dirty="0" err="1">
                <a:solidFill>
                  <a:srgbClr val="000000"/>
                </a:solidFill>
                <a:latin typeface="Times New Roman" pitchFamily="18" charset="0"/>
                <a:ea typeface="Calibri"/>
                <a:cs typeface="Times New Roman" pitchFamily="18" charset="0"/>
              </a:rPr>
              <a:t>loa</a:t>
            </a:r>
            <a:r>
              <a:rPr lang="en-US" sz="2000" i="1"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Onchocerca</a:t>
            </a:r>
            <a:r>
              <a:rPr lang="en-US" sz="2000" i="1" dirty="0">
                <a:solidFill>
                  <a:srgbClr val="000000"/>
                </a:solidFill>
                <a:latin typeface="Times New Roman" pitchFamily="18" charset="0"/>
                <a:ea typeface="Calibri"/>
                <a:cs typeface="Times New Roman" pitchFamily="18" charset="0"/>
              </a:rPr>
              <a:t> volvulus,</a:t>
            </a:r>
            <a:r>
              <a:rPr lang="en-US" sz="2000"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Mansonella</a:t>
            </a:r>
            <a:r>
              <a:rPr lang="en-US" sz="2000" i="1"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ozzardi</a:t>
            </a:r>
            <a:r>
              <a:rPr lang="en-US" sz="2000" i="1"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Mansonella</a:t>
            </a:r>
            <a:r>
              <a:rPr lang="en-US" sz="2000" i="1"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perstans</a:t>
            </a:r>
            <a:r>
              <a:rPr lang="en-US" sz="2000" i="1" dirty="0">
                <a:solidFill>
                  <a:srgbClr val="000000"/>
                </a:solidFill>
                <a:latin typeface="Times New Roman" pitchFamily="18" charset="0"/>
                <a:ea typeface="Calibri"/>
                <a:cs typeface="Times New Roman" pitchFamily="18" charset="0"/>
              </a:rPr>
              <a:t>, </a:t>
            </a:r>
            <a:r>
              <a:rPr lang="en-US" sz="2000" dirty="0">
                <a:solidFill>
                  <a:srgbClr val="000000"/>
                </a:solidFill>
                <a:latin typeface="Times New Roman" pitchFamily="18" charset="0"/>
                <a:ea typeface="Calibri"/>
                <a:cs typeface="Times New Roman" pitchFamily="18" charset="0"/>
              </a:rPr>
              <a:t>and</a:t>
            </a:r>
            <a:endParaRPr lang="en-US" sz="2000" dirty="0">
              <a:latin typeface="Times New Roman" pitchFamily="18" charset="0"/>
              <a:ea typeface="Calibri"/>
              <a:cs typeface="Times New Roman" pitchFamily="18" charset="0"/>
            </a:endParaRPr>
          </a:p>
          <a:p>
            <a:pPr>
              <a:lnSpc>
                <a:spcPct val="115000"/>
              </a:lnSpc>
            </a:pPr>
            <a:r>
              <a:rPr lang="en-US" sz="2000" i="1" dirty="0" err="1">
                <a:solidFill>
                  <a:srgbClr val="000000"/>
                </a:solidFill>
                <a:latin typeface="Times New Roman" pitchFamily="18" charset="0"/>
                <a:ea typeface="Calibri"/>
                <a:cs typeface="Times New Roman" pitchFamily="18" charset="0"/>
              </a:rPr>
              <a:t>Mansonella</a:t>
            </a:r>
            <a:r>
              <a:rPr lang="en-US" sz="2000" i="1" dirty="0">
                <a:solidFill>
                  <a:srgbClr val="000000"/>
                </a:solidFill>
                <a:latin typeface="Times New Roman" pitchFamily="18" charset="0"/>
                <a:ea typeface="Calibri"/>
                <a:cs typeface="Times New Roman" pitchFamily="18" charset="0"/>
              </a:rPr>
              <a:t> </a:t>
            </a:r>
            <a:r>
              <a:rPr lang="en-US" sz="2000" i="1" dirty="0" err="1">
                <a:solidFill>
                  <a:srgbClr val="000000"/>
                </a:solidFill>
                <a:latin typeface="Times New Roman" pitchFamily="18" charset="0"/>
                <a:ea typeface="Calibri"/>
                <a:cs typeface="Times New Roman" pitchFamily="18" charset="0"/>
              </a:rPr>
              <a:t>streptocerca</a:t>
            </a:r>
            <a:endParaRPr lang="en-US" sz="2000"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2056330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067800" cy="5586979"/>
          </a:xfrm>
          <a:prstGeom prst="rect">
            <a:avLst/>
          </a:prstGeom>
          <a:noFill/>
        </p:spPr>
        <p:txBody>
          <a:bodyPr wrap="square" rtlCol="1">
            <a:spAutoFit/>
          </a:bodyPr>
          <a:lstStyle/>
          <a:p>
            <a:pPr marL="342900" lvl="0" indent="-342900">
              <a:lnSpc>
                <a:spcPct val="115000"/>
              </a:lnSpc>
              <a:buFont typeface="+mj-lt"/>
              <a:buAutoNum type="arabicPeriod"/>
            </a:pPr>
            <a:r>
              <a:rPr lang="en-US" sz="2400" b="1" i="1" dirty="0" err="1">
                <a:solidFill>
                  <a:srgbClr val="000000"/>
                </a:solidFill>
                <a:latin typeface="Times New Roman"/>
                <a:ea typeface="Calibri"/>
                <a:cs typeface="Arial"/>
              </a:rPr>
              <a:t>Wuchereria</a:t>
            </a:r>
            <a:r>
              <a:rPr lang="en-US" sz="2400" b="1" i="1" dirty="0">
                <a:solidFill>
                  <a:srgbClr val="000000"/>
                </a:solidFill>
                <a:latin typeface="Times New Roman"/>
                <a:ea typeface="Calibri"/>
                <a:cs typeface="Arial"/>
              </a:rPr>
              <a:t> </a:t>
            </a:r>
            <a:r>
              <a:rPr lang="en-US" sz="2400" b="1" i="1" dirty="0" err="1">
                <a:solidFill>
                  <a:srgbClr val="000000"/>
                </a:solidFill>
                <a:latin typeface="Times New Roman"/>
                <a:ea typeface="Calibri"/>
                <a:cs typeface="Arial"/>
              </a:rPr>
              <a:t>bancrofti</a:t>
            </a:r>
            <a:r>
              <a:rPr lang="en-US" sz="2400" b="1" dirty="0">
                <a:solidFill>
                  <a:srgbClr val="000000"/>
                </a:solidFill>
                <a:latin typeface="Times New Roman"/>
                <a:ea typeface="Calibri"/>
                <a:cs typeface="Arial"/>
              </a:rPr>
              <a:t>  </a:t>
            </a:r>
            <a:endParaRPr lang="en-US" sz="2400" dirty="0">
              <a:ea typeface="Calibri"/>
              <a:cs typeface="Arial"/>
            </a:endParaRPr>
          </a:p>
          <a:p>
            <a:pPr marL="457200" algn="just">
              <a:lnSpc>
                <a:spcPct val="115000"/>
              </a:lnSpc>
            </a:pPr>
            <a:r>
              <a:rPr lang="en-US" sz="2400" dirty="0" err="1">
                <a:solidFill>
                  <a:srgbClr val="000000"/>
                </a:solidFill>
                <a:latin typeface="Times New Roman"/>
                <a:ea typeface="Calibri"/>
                <a:cs typeface="Arial"/>
              </a:rPr>
              <a:t>Bancroftian</a:t>
            </a:r>
            <a:r>
              <a:rPr lang="en-US" sz="2400" dirty="0">
                <a:solidFill>
                  <a:srgbClr val="000000"/>
                </a:solidFill>
                <a:latin typeface="Times New Roman"/>
                <a:ea typeface="Calibri"/>
                <a:cs typeface="Arial"/>
              </a:rPr>
              <a:t> </a:t>
            </a:r>
            <a:r>
              <a:rPr lang="en-US" sz="2400" dirty="0" err="1">
                <a:solidFill>
                  <a:srgbClr val="000000"/>
                </a:solidFill>
                <a:latin typeface="Times New Roman"/>
                <a:ea typeface="Calibri"/>
                <a:cs typeface="Arial"/>
              </a:rPr>
              <a:t>filariasis</a:t>
            </a:r>
            <a:r>
              <a:rPr lang="en-US" sz="2400" dirty="0">
                <a:solidFill>
                  <a:srgbClr val="000000"/>
                </a:solidFill>
                <a:latin typeface="Times New Roman"/>
                <a:ea typeface="Calibri"/>
                <a:cs typeface="Arial"/>
              </a:rPr>
              <a:t>: The disease is widely distributed through the tropical area of Africa, Asia and Latin America. Man is the only natural definitive host.</a:t>
            </a:r>
            <a:endParaRPr lang="en-US" sz="2400" dirty="0">
              <a:ea typeface="Calibri"/>
              <a:cs typeface="Arial"/>
            </a:endParaRPr>
          </a:p>
          <a:p>
            <a:pPr marL="457200" algn="just">
              <a:lnSpc>
                <a:spcPct val="115000"/>
              </a:lnSpc>
            </a:pPr>
            <a:r>
              <a:rPr lang="en-US" sz="2400" dirty="0">
                <a:solidFill>
                  <a:srgbClr val="000000"/>
                </a:solidFill>
                <a:latin typeface="Times New Roman"/>
                <a:ea typeface="Calibri"/>
                <a:cs typeface="Arial"/>
              </a:rPr>
              <a:t>Intermediate host is the female mosquitoes especially anopheles and </a:t>
            </a:r>
            <a:r>
              <a:rPr lang="en-US" sz="2400" dirty="0" err="1">
                <a:solidFill>
                  <a:srgbClr val="000000"/>
                </a:solidFill>
                <a:latin typeface="Times New Roman"/>
                <a:ea typeface="Calibri"/>
                <a:cs typeface="Arial"/>
              </a:rPr>
              <a:t>culex</a:t>
            </a:r>
            <a:r>
              <a:rPr lang="en-US" sz="2400" dirty="0">
                <a:solidFill>
                  <a:srgbClr val="000000"/>
                </a:solidFill>
                <a:latin typeface="Times New Roman"/>
                <a:ea typeface="Calibri"/>
                <a:cs typeface="Arial"/>
              </a:rPr>
              <a:t> species.</a:t>
            </a:r>
            <a:endParaRPr lang="en-US" sz="2400" dirty="0">
              <a:ea typeface="Calibri"/>
              <a:cs typeface="Arial"/>
            </a:endParaRPr>
          </a:p>
          <a:p>
            <a:pPr>
              <a:lnSpc>
                <a:spcPct val="115000"/>
              </a:lnSpc>
            </a:pPr>
            <a:r>
              <a:rPr lang="en-US" sz="2400" b="1" dirty="0">
                <a:solidFill>
                  <a:srgbClr val="000000"/>
                </a:solidFill>
                <a:latin typeface="Times New Roman"/>
                <a:ea typeface="Calibri"/>
                <a:cs typeface="Arial"/>
              </a:rPr>
              <a:t> </a:t>
            </a:r>
            <a:endParaRPr lang="en-US" sz="2400" dirty="0">
              <a:ea typeface="Calibri"/>
              <a:cs typeface="Arial"/>
            </a:endParaRPr>
          </a:p>
          <a:p>
            <a:pPr>
              <a:lnSpc>
                <a:spcPct val="115000"/>
              </a:lnSpc>
            </a:pPr>
            <a:r>
              <a:rPr lang="en-US" sz="2400" b="1" dirty="0">
                <a:solidFill>
                  <a:srgbClr val="000000"/>
                </a:solidFill>
                <a:latin typeface="Times New Roman"/>
                <a:ea typeface="Calibri"/>
                <a:cs typeface="Arial"/>
              </a:rPr>
              <a:t>Morphology</a:t>
            </a:r>
            <a:endParaRPr lang="en-US" sz="2400" dirty="0">
              <a:ea typeface="Calibri"/>
              <a:cs typeface="Arial"/>
            </a:endParaRPr>
          </a:p>
          <a:p>
            <a:pPr>
              <a:lnSpc>
                <a:spcPct val="115000"/>
              </a:lnSpc>
            </a:pPr>
            <a:r>
              <a:rPr lang="en-US" sz="2400" dirty="0">
                <a:solidFill>
                  <a:srgbClr val="000000"/>
                </a:solidFill>
                <a:latin typeface="Symbol"/>
                <a:ea typeface="Calibri"/>
                <a:cs typeface="Symbol"/>
              </a:rPr>
              <a:t>· </a:t>
            </a:r>
            <a:r>
              <a:rPr lang="en-US" sz="2400" dirty="0">
                <a:solidFill>
                  <a:srgbClr val="000000"/>
                </a:solidFill>
                <a:latin typeface="Times New Roman"/>
                <a:ea typeface="Calibri"/>
                <a:cs typeface="Arial"/>
              </a:rPr>
              <a:t>Adult worms found in the lymphatic vessels .They are small, thread like and have a smooth cuticle.</a:t>
            </a:r>
            <a:endParaRPr lang="en-US" sz="2400" dirty="0">
              <a:ea typeface="Calibri"/>
              <a:cs typeface="Arial"/>
            </a:endParaRPr>
          </a:p>
          <a:p>
            <a:pPr>
              <a:lnSpc>
                <a:spcPct val="115000"/>
              </a:lnSpc>
            </a:pPr>
            <a:r>
              <a:rPr lang="en-US" sz="2400" dirty="0">
                <a:solidFill>
                  <a:srgbClr val="000000"/>
                </a:solidFill>
                <a:latin typeface="Symbol"/>
                <a:ea typeface="Calibri"/>
                <a:cs typeface="Symbol"/>
              </a:rPr>
              <a:t>· </a:t>
            </a:r>
            <a:r>
              <a:rPr lang="en-US" sz="2400" dirty="0">
                <a:solidFill>
                  <a:srgbClr val="000000"/>
                </a:solidFill>
                <a:latin typeface="Times New Roman"/>
                <a:ea typeface="Calibri"/>
                <a:cs typeface="Arial"/>
              </a:rPr>
              <a:t>Females are viviparous. Young embryo fills the uterine tubes and is confined in thin, hyaline, ovoid shells .The female discharge motile microfilaria.</a:t>
            </a:r>
            <a:endParaRPr lang="en-US" sz="2400" dirty="0">
              <a:ea typeface="Calibri"/>
              <a:cs typeface="Arial"/>
            </a:endParaRPr>
          </a:p>
        </p:txBody>
      </p:sp>
    </p:spTree>
    <p:extLst>
      <p:ext uri="{BB962C8B-B14F-4D97-AF65-F5344CB8AC3E}">
        <p14:creationId xmlns:p14="http://schemas.microsoft.com/office/powerpoint/2010/main" val="809550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 y="152400"/>
            <a:ext cx="2209800" cy="658642"/>
          </a:xfrm>
          <a:prstGeom prst="rect">
            <a:avLst/>
          </a:prstGeom>
          <a:noFill/>
        </p:spPr>
        <p:txBody>
          <a:bodyPr wrap="square" rtlCol="1">
            <a:spAutoFit/>
          </a:bodyPr>
          <a:lstStyle/>
          <a:p>
            <a:pPr>
              <a:lnSpc>
                <a:spcPct val="115000"/>
              </a:lnSpc>
            </a:pPr>
            <a:r>
              <a:rPr lang="en-US" sz="3200" b="1" dirty="0">
                <a:solidFill>
                  <a:srgbClr val="000000"/>
                </a:solidFill>
                <a:latin typeface="Times New Roman"/>
                <a:ea typeface="Calibri"/>
                <a:cs typeface="Arial"/>
              </a:rPr>
              <a:t>Life cycle</a:t>
            </a:r>
            <a:endParaRPr lang="en-US" sz="3200" dirty="0">
              <a:ea typeface="Calibri"/>
              <a:cs typeface="Arial"/>
            </a:endParaRPr>
          </a:p>
        </p:txBody>
      </p:sp>
      <p:pic>
        <p:nvPicPr>
          <p:cNvPr id="5" name="صورة 15"/>
          <p:cNvPicPr/>
          <p:nvPr/>
        </p:nvPicPr>
        <p:blipFill>
          <a:blip r:embed="rId2">
            <a:extLst>
              <a:ext uri="{28A0092B-C50C-407E-A947-70E740481C1C}">
                <a14:useLocalDpi xmlns:a14="http://schemas.microsoft.com/office/drawing/2010/main" val="0"/>
              </a:ext>
            </a:extLst>
          </a:blip>
          <a:srcRect/>
          <a:stretch>
            <a:fillRect/>
          </a:stretch>
        </p:blipFill>
        <p:spPr bwMode="auto">
          <a:xfrm>
            <a:off x="3429000" y="924084"/>
            <a:ext cx="5650865" cy="5661660"/>
          </a:xfrm>
          <a:prstGeom prst="rect">
            <a:avLst/>
          </a:prstGeom>
          <a:noFill/>
          <a:ln>
            <a:noFill/>
          </a:ln>
        </p:spPr>
      </p:pic>
      <p:sp>
        <p:nvSpPr>
          <p:cNvPr id="6" name="Rectangle 5"/>
          <p:cNvSpPr/>
          <p:nvPr/>
        </p:nvSpPr>
        <p:spPr>
          <a:xfrm>
            <a:off x="0" y="939324"/>
            <a:ext cx="3429000" cy="4893647"/>
          </a:xfrm>
          <a:prstGeom prst="rect">
            <a:avLst/>
          </a:prstGeom>
        </p:spPr>
        <p:txBody>
          <a:bodyPr wrap="square">
            <a:spAutoFit/>
          </a:bodyPr>
          <a:lstStyle/>
          <a:p>
            <a:r>
              <a:rPr lang="en-US" sz="2400" dirty="0">
                <a:latin typeface="Times New Roman"/>
                <a:ea typeface="Calibri"/>
              </a:rPr>
              <a:t>Microfilaria ingested by an appropriate mosquito vector .within the mosquitoes the microfilaria produce infective (third-stage) larvae that are transferred to human with the next bite. After they enter the skin, the larvae move to the afferent lymph vessels and </a:t>
            </a:r>
            <a:r>
              <a:rPr lang="en-US" sz="2400" dirty="0" err="1">
                <a:latin typeface="Times New Roman"/>
                <a:ea typeface="Calibri"/>
              </a:rPr>
              <a:t>subcapsular</a:t>
            </a:r>
            <a:r>
              <a:rPr lang="en-US" sz="2400" dirty="0">
                <a:latin typeface="Times New Roman"/>
                <a:ea typeface="Calibri"/>
              </a:rPr>
              <a:t> sinuses of the regional lymph nodes. </a:t>
            </a:r>
            <a:endParaRPr lang="ar-IQ" sz="2400" dirty="0"/>
          </a:p>
        </p:txBody>
      </p:sp>
    </p:spTree>
    <p:extLst>
      <p:ext uri="{BB962C8B-B14F-4D97-AF65-F5344CB8AC3E}">
        <p14:creationId xmlns:p14="http://schemas.microsoft.com/office/powerpoint/2010/main" val="2893540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 y="30480"/>
            <a:ext cx="9144000" cy="6440866"/>
          </a:xfrm>
          <a:prstGeom prst="rect">
            <a:avLst/>
          </a:prstGeom>
          <a:noFill/>
        </p:spPr>
        <p:txBody>
          <a:bodyPr wrap="square" rtlCol="1">
            <a:spAutoFit/>
          </a:bodyPr>
          <a:lstStyle/>
          <a:p>
            <a:pPr>
              <a:lnSpc>
                <a:spcPct val="115000"/>
              </a:lnSpc>
            </a:pPr>
            <a:r>
              <a:rPr lang="en-US" sz="2000" b="1" dirty="0">
                <a:latin typeface="Times New Roman"/>
                <a:ea typeface="Calibri"/>
                <a:cs typeface="Arial"/>
              </a:rPr>
              <a:t>Pathogenesis</a:t>
            </a:r>
            <a:endParaRPr lang="en-US" sz="2000" dirty="0">
              <a:ea typeface="Calibri"/>
              <a:cs typeface="Arial"/>
            </a:endParaRPr>
          </a:p>
          <a:p>
            <a:pPr algn="just">
              <a:lnSpc>
                <a:spcPct val="115000"/>
              </a:lnSpc>
            </a:pPr>
            <a:r>
              <a:rPr lang="en-US" sz="2000" dirty="0">
                <a:latin typeface="Symbol"/>
                <a:ea typeface="Calibri"/>
                <a:cs typeface="Symbol"/>
              </a:rPr>
              <a:t>· </a:t>
            </a:r>
            <a:r>
              <a:rPr lang="en-US" sz="2000" dirty="0">
                <a:latin typeface="Times New Roman"/>
                <a:ea typeface="Calibri"/>
                <a:cs typeface="Arial"/>
              </a:rPr>
              <a:t>Adult worms are found in lymph vessels throughout the body but principally in or around axillary, </a:t>
            </a:r>
            <a:r>
              <a:rPr lang="en-US" sz="2000" dirty="0" err="1">
                <a:latin typeface="Times New Roman"/>
                <a:ea typeface="Calibri"/>
                <a:cs typeface="Arial"/>
              </a:rPr>
              <a:t>epitrochlear</a:t>
            </a:r>
            <a:r>
              <a:rPr lang="en-US" sz="2000" dirty="0">
                <a:latin typeface="Times New Roman"/>
                <a:ea typeface="Calibri"/>
                <a:cs typeface="Arial"/>
              </a:rPr>
              <a:t>, inguinal and pelvic nodes and the lymphatic distal to them, as well as, in testis, </a:t>
            </a:r>
            <a:r>
              <a:rPr lang="en-US" sz="2000" dirty="0" err="1">
                <a:latin typeface="Times New Roman"/>
                <a:ea typeface="Calibri"/>
                <a:cs typeface="Arial"/>
              </a:rPr>
              <a:t>epdidymus</a:t>
            </a:r>
            <a:r>
              <a:rPr lang="en-US" sz="2000" dirty="0">
                <a:latin typeface="Times New Roman"/>
                <a:ea typeface="Calibri"/>
                <a:cs typeface="Arial"/>
              </a:rPr>
              <a:t>, and cord.</a:t>
            </a:r>
            <a:endParaRPr lang="en-US" sz="2000" dirty="0">
              <a:ea typeface="Calibri"/>
              <a:cs typeface="Arial"/>
            </a:endParaRPr>
          </a:p>
          <a:p>
            <a:pPr algn="just">
              <a:lnSpc>
                <a:spcPct val="115000"/>
              </a:lnSpc>
            </a:pPr>
            <a:r>
              <a:rPr lang="en-US" sz="2000" dirty="0">
                <a:latin typeface="Symbol"/>
                <a:ea typeface="Calibri"/>
                <a:cs typeface="Symbol"/>
              </a:rPr>
              <a:t>· </a:t>
            </a:r>
            <a:r>
              <a:rPr lang="en-US" sz="2000" dirty="0">
                <a:latin typeface="Times New Roman"/>
                <a:ea typeface="Calibri"/>
                <a:cs typeface="Arial"/>
              </a:rPr>
              <a:t>In acute stage: symptoms results from infection with </a:t>
            </a:r>
            <a:r>
              <a:rPr lang="en-US" sz="2000" i="1" dirty="0" err="1">
                <a:latin typeface="Times New Roman"/>
                <a:ea typeface="Calibri"/>
                <a:cs typeface="Arial"/>
              </a:rPr>
              <a:t>wucheraria</a:t>
            </a:r>
            <a:r>
              <a:rPr lang="en-US" sz="2000" i="1" dirty="0">
                <a:latin typeface="Times New Roman"/>
                <a:ea typeface="Calibri"/>
                <a:cs typeface="Arial"/>
              </a:rPr>
              <a:t> </a:t>
            </a:r>
            <a:r>
              <a:rPr lang="en-US" sz="2000" i="1" dirty="0" err="1">
                <a:latin typeface="Times New Roman"/>
                <a:ea typeface="Calibri"/>
                <a:cs typeface="Arial"/>
              </a:rPr>
              <a:t>bancrofti</a:t>
            </a:r>
            <a:r>
              <a:rPr lang="en-US" sz="2000" i="1" dirty="0">
                <a:latin typeface="Times New Roman"/>
                <a:ea typeface="Calibri"/>
                <a:cs typeface="Arial"/>
              </a:rPr>
              <a:t> </a:t>
            </a:r>
            <a:r>
              <a:rPr lang="en-US" sz="2000" dirty="0">
                <a:latin typeface="Times New Roman"/>
                <a:ea typeface="Calibri"/>
                <a:cs typeface="Arial"/>
              </a:rPr>
              <a:t>are caused primarily by locally and systemic sensitization and tissue reaction to the parasite.</a:t>
            </a:r>
            <a:endParaRPr lang="en-US" sz="2000" dirty="0">
              <a:ea typeface="Calibri"/>
              <a:cs typeface="Arial"/>
            </a:endParaRPr>
          </a:p>
          <a:p>
            <a:pPr algn="just">
              <a:lnSpc>
                <a:spcPct val="115000"/>
              </a:lnSpc>
            </a:pPr>
            <a:r>
              <a:rPr lang="en-US" sz="2000" dirty="0">
                <a:latin typeface="Symbol"/>
                <a:ea typeface="Calibri"/>
                <a:cs typeface="Symbol"/>
              </a:rPr>
              <a:t>· </a:t>
            </a:r>
            <a:r>
              <a:rPr lang="en-US" sz="2000" dirty="0">
                <a:latin typeface="Times New Roman"/>
                <a:ea typeface="Calibri"/>
                <a:cs typeface="Arial"/>
              </a:rPr>
              <a:t>There is an accumulation of </a:t>
            </a:r>
            <a:r>
              <a:rPr lang="en-US" sz="2000" dirty="0" err="1">
                <a:latin typeface="Times New Roman"/>
                <a:ea typeface="Calibri"/>
                <a:cs typeface="Arial"/>
              </a:rPr>
              <a:t>histeocyte</a:t>
            </a:r>
            <a:r>
              <a:rPr lang="en-US" sz="2000" dirty="0">
                <a:latin typeface="Times New Roman"/>
                <a:ea typeface="Calibri"/>
                <a:cs typeface="Arial"/>
              </a:rPr>
              <a:t>, </a:t>
            </a:r>
            <a:r>
              <a:rPr lang="en-US" sz="2000" dirty="0" err="1">
                <a:latin typeface="Times New Roman"/>
                <a:ea typeface="Calibri"/>
                <a:cs typeface="Arial"/>
              </a:rPr>
              <a:t>epitheloid</a:t>
            </a:r>
            <a:r>
              <a:rPr lang="en-US" sz="2000" dirty="0">
                <a:latin typeface="Times New Roman"/>
                <a:ea typeface="Calibri"/>
                <a:cs typeface="Arial"/>
              </a:rPr>
              <a:t> cells, lymphocytes, plasma cell, giant cell and </a:t>
            </a:r>
            <a:r>
              <a:rPr lang="en-US" sz="2000" dirty="0" err="1">
                <a:latin typeface="Times New Roman"/>
                <a:ea typeface="Calibri"/>
                <a:cs typeface="Arial"/>
              </a:rPr>
              <a:t>eosinophills</a:t>
            </a:r>
            <a:r>
              <a:rPr lang="en-US" sz="2000" dirty="0">
                <a:latin typeface="Times New Roman"/>
                <a:ea typeface="Calibri"/>
                <a:cs typeface="Arial"/>
              </a:rPr>
              <a:t> in the lumen of the vessel around the worms.</a:t>
            </a:r>
            <a:endParaRPr lang="en-US" sz="2000" dirty="0">
              <a:ea typeface="Calibri"/>
              <a:cs typeface="Arial"/>
            </a:endParaRPr>
          </a:p>
          <a:p>
            <a:pPr algn="just">
              <a:lnSpc>
                <a:spcPct val="115000"/>
              </a:lnSpc>
            </a:pPr>
            <a:r>
              <a:rPr lang="en-US" sz="2000" dirty="0">
                <a:latin typeface="Symbol"/>
                <a:ea typeface="Calibri"/>
                <a:cs typeface="Symbol"/>
              </a:rPr>
              <a:t>· </a:t>
            </a:r>
            <a:r>
              <a:rPr lang="en-US" sz="2000" dirty="0">
                <a:latin typeface="Times New Roman"/>
                <a:ea typeface="Calibri"/>
                <a:cs typeface="Arial"/>
              </a:rPr>
              <a:t>Attacks of </a:t>
            </a:r>
            <a:r>
              <a:rPr lang="en-US" sz="2000" dirty="0" err="1">
                <a:latin typeface="Times New Roman"/>
                <a:ea typeface="Calibri"/>
                <a:cs typeface="Arial"/>
              </a:rPr>
              <a:t>lymphangitis</a:t>
            </a:r>
            <a:r>
              <a:rPr lang="en-US" sz="2000" dirty="0">
                <a:latin typeface="Times New Roman"/>
                <a:ea typeface="Calibri"/>
                <a:cs typeface="Arial"/>
              </a:rPr>
              <a:t> and lymphadenitis as a result of reactions to the products of developing adult or dying worms or from bacterial or fungal infection. These attacks are marked by retrograde lymphadenitis, </a:t>
            </a:r>
            <a:r>
              <a:rPr lang="en-US" sz="2000" dirty="0" err="1">
                <a:latin typeface="Times New Roman"/>
                <a:ea typeface="Calibri"/>
                <a:cs typeface="Arial"/>
              </a:rPr>
              <a:t>funiculitis,epidydimytis</a:t>
            </a:r>
            <a:r>
              <a:rPr lang="en-US" sz="2000" dirty="0">
                <a:latin typeface="Times New Roman"/>
                <a:ea typeface="Calibri"/>
                <a:cs typeface="Arial"/>
              </a:rPr>
              <a:t> or </a:t>
            </a:r>
            <a:r>
              <a:rPr lang="en-US" sz="2000" dirty="0" err="1">
                <a:latin typeface="Times New Roman"/>
                <a:ea typeface="Calibri"/>
                <a:cs typeface="Arial"/>
              </a:rPr>
              <a:t>orchitis</a:t>
            </a:r>
            <a:r>
              <a:rPr lang="en-US" sz="2000" dirty="0">
                <a:latin typeface="Times New Roman"/>
                <a:ea typeface="Calibri"/>
                <a:cs typeface="Arial"/>
              </a:rPr>
              <a:t> with fever.</a:t>
            </a:r>
            <a:endParaRPr lang="en-US" sz="2000" dirty="0">
              <a:ea typeface="Calibri"/>
              <a:cs typeface="Arial"/>
            </a:endParaRPr>
          </a:p>
          <a:p>
            <a:pPr algn="just">
              <a:lnSpc>
                <a:spcPct val="115000"/>
              </a:lnSpc>
            </a:pPr>
            <a:r>
              <a:rPr lang="en-US" sz="2000" dirty="0">
                <a:latin typeface="Symbol"/>
                <a:ea typeface="Calibri"/>
                <a:cs typeface="Symbol"/>
              </a:rPr>
              <a:t>· </a:t>
            </a:r>
            <a:r>
              <a:rPr lang="en-US" sz="2000" dirty="0">
                <a:latin typeface="Times New Roman"/>
                <a:ea typeface="Calibri"/>
                <a:cs typeface="Arial"/>
              </a:rPr>
              <a:t>Repeated attacks if </a:t>
            </a:r>
            <a:r>
              <a:rPr lang="en-US" sz="2000" dirty="0" err="1">
                <a:latin typeface="Times New Roman"/>
                <a:ea typeface="Calibri"/>
                <a:cs typeface="Arial"/>
              </a:rPr>
              <a:t>lymphangitis</a:t>
            </a:r>
            <a:r>
              <a:rPr lang="en-US" sz="2000" dirty="0">
                <a:latin typeface="Times New Roman"/>
                <a:ea typeface="Calibri"/>
                <a:cs typeface="Arial"/>
              </a:rPr>
              <a:t> lead to thickening of the affected lymphatic vessels which may become incompetent leading to </a:t>
            </a:r>
            <a:r>
              <a:rPr lang="en-US" sz="2000" dirty="0" err="1">
                <a:latin typeface="Times New Roman"/>
                <a:ea typeface="Calibri"/>
                <a:cs typeface="Arial"/>
              </a:rPr>
              <a:t>lymphodema</a:t>
            </a:r>
            <a:r>
              <a:rPr lang="en-US" sz="2000" dirty="0">
                <a:latin typeface="Times New Roman"/>
                <a:ea typeface="Calibri"/>
                <a:cs typeface="Arial"/>
              </a:rPr>
              <a:t> and the lymphatic vessels tend to become </a:t>
            </a:r>
            <a:r>
              <a:rPr lang="en-US" sz="2000" dirty="0" err="1">
                <a:latin typeface="Times New Roman"/>
                <a:ea typeface="Calibri"/>
                <a:cs typeface="Arial"/>
              </a:rPr>
              <a:t>fibrosed</a:t>
            </a:r>
            <a:r>
              <a:rPr lang="en-US" sz="2000" dirty="0">
                <a:latin typeface="Times New Roman"/>
                <a:ea typeface="Calibri"/>
                <a:cs typeface="Arial"/>
              </a:rPr>
              <a:t> after the repeated attacks.</a:t>
            </a:r>
            <a:endParaRPr lang="en-US" sz="2000" dirty="0">
              <a:ea typeface="Calibri"/>
              <a:cs typeface="Arial"/>
            </a:endParaRPr>
          </a:p>
          <a:p>
            <a:pPr algn="just">
              <a:lnSpc>
                <a:spcPct val="115000"/>
              </a:lnSpc>
            </a:pPr>
            <a:r>
              <a:rPr lang="en-US" sz="2000" dirty="0">
                <a:latin typeface="Symbol"/>
                <a:ea typeface="Calibri"/>
                <a:cs typeface="Symbol"/>
              </a:rPr>
              <a:t>· </a:t>
            </a:r>
            <a:r>
              <a:rPr lang="en-US" sz="2000" dirty="0">
                <a:latin typeface="Times New Roman"/>
                <a:ea typeface="Calibri"/>
                <a:cs typeface="Arial"/>
              </a:rPr>
              <a:t>In chronic </a:t>
            </a:r>
            <a:r>
              <a:rPr lang="en-US" sz="2000" dirty="0" err="1">
                <a:latin typeface="Times New Roman"/>
                <a:ea typeface="Calibri"/>
                <a:cs typeface="Arial"/>
              </a:rPr>
              <a:t>lymphodema</a:t>
            </a:r>
            <a:r>
              <a:rPr lang="en-US" sz="2000" dirty="0">
                <a:latin typeface="Times New Roman"/>
                <a:ea typeface="Calibri"/>
                <a:cs typeface="Arial"/>
              </a:rPr>
              <a:t>, there will be hyperplasia of the connective tissue and infiltration of plasma cells, macrophage, and </a:t>
            </a:r>
            <a:r>
              <a:rPr lang="en-US" sz="2000" dirty="0" err="1">
                <a:latin typeface="Times New Roman"/>
                <a:ea typeface="Calibri"/>
                <a:cs typeface="Arial"/>
              </a:rPr>
              <a:t>eosinophils</a:t>
            </a:r>
            <a:r>
              <a:rPr lang="en-US" sz="2000" dirty="0">
                <a:latin typeface="Times New Roman"/>
                <a:ea typeface="Calibri"/>
                <a:cs typeface="Arial"/>
              </a:rPr>
              <a:t>. Finally woody indurations of the tissues may take place with thick and </a:t>
            </a:r>
            <a:r>
              <a:rPr lang="en-US" sz="2000" dirty="0" err="1">
                <a:latin typeface="Times New Roman"/>
                <a:ea typeface="Calibri"/>
                <a:cs typeface="Arial"/>
              </a:rPr>
              <a:t>verrucous</a:t>
            </a:r>
            <a:r>
              <a:rPr lang="en-US" sz="2000" dirty="0">
                <a:latin typeface="Times New Roman"/>
                <a:ea typeface="Calibri"/>
                <a:cs typeface="Arial"/>
              </a:rPr>
              <a:t> change in the skin leading to elephantiasis.</a:t>
            </a:r>
            <a:endParaRPr lang="en-US" sz="2000" dirty="0">
              <a:ea typeface="Calibri"/>
              <a:cs typeface="Arial"/>
            </a:endParaRPr>
          </a:p>
        </p:txBody>
      </p:sp>
    </p:spTree>
    <p:extLst>
      <p:ext uri="{BB962C8B-B14F-4D97-AF65-F5344CB8AC3E}">
        <p14:creationId xmlns:p14="http://schemas.microsoft.com/office/powerpoint/2010/main" val="166825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2613857"/>
          </a:xfrm>
          <a:prstGeom prst="rect">
            <a:avLst/>
          </a:prstGeom>
          <a:noFill/>
        </p:spPr>
        <p:txBody>
          <a:bodyPr wrap="square" rtlCol="1">
            <a:spAutoFit/>
          </a:bodyPr>
          <a:lstStyle/>
          <a:p>
            <a:pPr marL="342900" lvl="0" indent="-342900">
              <a:lnSpc>
                <a:spcPct val="115000"/>
              </a:lnSpc>
              <a:buFont typeface="+mj-lt"/>
              <a:buAutoNum type="arabicPeriod"/>
            </a:pPr>
            <a:r>
              <a:rPr lang="en-US" sz="2400" b="1" i="1" dirty="0" err="1">
                <a:solidFill>
                  <a:srgbClr val="000000"/>
                </a:solidFill>
                <a:latin typeface="Times New Roman"/>
                <a:ea typeface="Calibri"/>
                <a:cs typeface="Arial"/>
              </a:rPr>
              <a:t>Onchocerca</a:t>
            </a:r>
            <a:r>
              <a:rPr lang="en-US" sz="2400" b="1" i="1" dirty="0">
                <a:solidFill>
                  <a:srgbClr val="000000"/>
                </a:solidFill>
                <a:latin typeface="Times New Roman"/>
                <a:ea typeface="Calibri"/>
                <a:cs typeface="Arial"/>
              </a:rPr>
              <a:t> volvulus</a:t>
            </a:r>
            <a:endParaRPr lang="en-US" sz="2400" dirty="0">
              <a:ea typeface="Calibri"/>
              <a:cs typeface="Arial"/>
            </a:endParaRPr>
          </a:p>
          <a:p>
            <a:pPr algn="just">
              <a:lnSpc>
                <a:spcPct val="115000"/>
              </a:lnSpc>
            </a:pPr>
            <a:r>
              <a:rPr lang="en-US" sz="2400" dirty="0" err="1">
                <a:solidFill>
                  <a:srgbClr val="000000"/>
                </a:solidFill>
                <a:latin typeface="Times New Roman"/>
                <a:ea typeface="Calibri"/>
                <a:cs typeface="Arial"/>
              </a:rPr>
              <a:t>Onchocerchiasis</a:t>
            </a:r>
            <a:r>
              <a:rPr lang="en-US" sz="2400" dirty="0">
                <a:solidFill>
                  <a:srgbClr val="000000"/>
                </a:solidFill>
                <a:latin typeface="Times New Roman"/>
                <a:ea typeface="Calibri"/>
                <a:cs typeface="Arial"/>
              </a:rPr>
              <a:t> is endemic in Africa, Central America and small area in Yemen.</a:t>
            </a:r>
            <a:r>
              <a:rPr lang="en-US" sz="2400" b="1" dirty="0">
                <a:solidFill>
                  <a:srgbClr val="000000"/>
                </a:solidFill>
                <a:latin typeface="Times New Roman"/>
                <a:ea typeface="Calibri"/>
                <a:cs typeface="Arial"/>
              </a:rPr>
              <a:t> </a:t>
            </a:r>
            <a:r>
              <a:rPr lang="en-US" sz="2400" dirty="0">
                <a:solidFill>
                  <a:srgbClr val="000000"/>
                </a:solidFill>
                <a:latin typeface="Times New Roman"/>
                <a:ea typeface="Calibri"/>
                <a:cs typeface="Arial"/>
              </a:rPr>
              <a:t>The disease is a major cause of blindness and called (river blindness), because the black flies develop in rivers and people who live along those rivers are affected. Infection rate are often greater than 80% in areas of endemic infection.</a:t>
            </a:r>
            <a:endParaRPr lang="en-US" sz="2400" dirty="0">
              <a:ea typeface="Calibri"/>
              <a:cs typeface="Arial"/>
            </a:endParaRPr>
          </a:p>
        </p:txBody>
      </p:sp>
      <p:pic>
        <p:nvPicPr>
          <p:cNvPr id="6" name="صورة 16"/>
          <p:cNvPicPr/>
          <p:nvPr/>
        </p:nvPicPr>
        <p:blipFill>
          <a:blip r:embed="rId2">
            <a:extLst>
              <a:ext uri="{28A0092B-C50C-407E-A947-70E740481C1C}">
                <a14:useLocalDpi xmlns:a14="http://schemas.microsoft.com/office/drawing/2010/main" val="0"/>
              </a:ext>
            </a:extLst>
          </a:blip>
          <a:srcRect/>
          <a:stretch>
            <a:fillRect/>
          </a:stretch>
        </p:blipFill>
        <p:spPr bwMode="auto">
          <a:xfrm>
            <a:off x="4038600" y="2613858"/>
            <a:ext cx="5068570" cy="4033958"/>
          </a:xfrm>
          <a:prstGeom prst="rect">
            <a:avLst/>
          </a:prstGeom>
          <a:noFill/>
          <a:ln>
            <a:noFill/>
          </a:ln>
        </p:spPr>
      </p:pic>
      <p:sp>
        <p:nvSpPr>
          <p:cNvPr id="7" name="Rectangle 6"/>
          <p:cNvSpPr/>
          <p:nvPr/>
        </p:nvSpPr>
        <p:spPr>
          <a:xfrm>
            <a:off x="304800" y="3018118"/>
            <a:ext cx="1752600" cy="556434"/>
          </a:xfrm>
          <a:prstGeom prst="rect">
            <a:avLst/>
          </a:prstGeom>
        </p:spPr>
        <p:txBody>
          <a:bodyPr wrap="square">
            <a:spAutoFit/>
          </a:bodyPr>
          <a:lstStyle/>
          <a:p>
            <a:pPr>
              <a:lnSpc>
                <a:spcPct val="115000"/>
              </a:lnSpc>
            </a:pPr>
            <a:r>
              <a:rPr lang="en-US" sz="2800" b="1" dirty="0">
                <a:solidFill>
                  <a:srgbClr val="000000"/>
                </a:solidFill>
                <a:latin typeface="Times New Roman"/>
                <a:ea typeface="Calibri"/>
                <a:cs typeface="Arial"/>
              </a:rPr>
              <a:t>Life cycle:</a:t>
            </a:r>
            <a:endParaRPr lang="en-US" sz="2800" dirty="0">
              <a:ea typeface="Calibri"/>
              <a:cs typeface="Arial"/>
            </a:endParaRPr>
          </a:p>
        </p:txBody>
      </p:sp>
    </p:spTree>
    <p:extLst>
      <p:ext uri="{BB962C8B-B14F-4D97-AF65-F5344CB8AC3E}">
        <p14:creationId xmlns:p14="http://schemas.microsoft.com/office/powerpoint/2010/main" val="40866822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067800" cy="3968779"/>
          </a:xfrm>
          <a:prstGeom prst="rect">
            <a:avLst/>
          </a:prstGeom>
          <a:noFill/>
        </p:spPr>
        <p:txBody>
          <a:bodyPr wrap="square" rtlCol="1">
            <a:spAutoFit/>
          </a:bodyPr>
          <a:lstStyle/>
          <a:p>
            <a:pPr marL="342900" lvl="0" indent="-342900">
              <a:lnSpc>
                <a:spcPct val="115000"/>
              </a:lnSpc>
              <a:buFont typeface="+mj-lt"/>
              <a:buAutoNum type="arabicPeriod"/>
            </a:pPr>
            <a:r>
              <a:rPr lang="en-US" sz="2200" b="1" i="1" dirty="0">
                <a:solidFill>
                  <a:srgbClr val="000000"/>
                </a:solidFill>
                <a:latin typeface="Times New Roman"/>
                <a:ea typeface="Calibri"/>
                <a:cs typeface="Arial"/>
              </a:rPr>
              <a:t>Loa </a:t>
            </a:r>
            <a:r>
              <a:rPr lang="en-US" sz="2200" b="1" i="1" dirty="0" err="1">
                <a:solidFill>
                  <a:srgbClr val="000000"/>
                </a:solidFill>
                <a:latin typeface="Times New Roman"/>
                <a:ea typeface="Calibri"/>
                <a:cs typeface="Arial"/>
              </a:rPr>
              <a:t>Loa</a:t>
            </a:r>
            <a:endParaRPr lang="en-US" sz="2200" dirty="0">
              <a:ea typeface="Calibri"/>
              <a:cs typeface="Arial"/>
            </a:endParaRPr>
          </a:p>
          <a:p>
            <a:pPr algn="just">
              <a:lnSpc>
                <a:spcPct val="115000"/>
              </a:lnSpc>
            </a:pPr>
            <a:r>
              <a:rPr lang="en-US" sz="2200" b="1" dirty="0">
                <a:solidFill>
                  <a:srgbClr val="000000"/>
                </a:solidFill>
                <a:latin typeface="Times New Roman"/>
                <a:ea typeface="Calibri"/>
                <a:cs typeface="Arial"/>
              </a:rPr>
              <a:t>Disease: </a:t>
            </a:r>
            <a:r>
              <a:rPr lang="en-US" sz="2200" dirty="0" err="1">
                <a:solidFill>
                  <a:srgbClr val="000000"/>
                </a:solidFill>
                <a:latin typeface="Times New Roman"/>
                <a:ea typeface="Calibri"/>
                <a:cs typeface="Arial"/>
              </a:rPr>
              <a:t>Loiasis</a:t>
            </a:r>
            <a:r>
              <a:rPr lang="en-US" sz="2200" dirty="0">
                <a:solidFill>
                  <a:srgbClr val="000000"/>
                </a:solidFill>
                <a:latin typeface="Times New Roman"/>
                <a:ea typeface="Calibri"/>
                <a:cs typeface="Arial"/>
              </a:rPr>
              <a:t>. The disease is endemic in tropical central and West Africa</a:t>
            </a:r>
            <a:r>
              <a:rPr lang="en-US" sz="2200" dirty="0" smtClean="0">
                <a:solidFill>
                  <a:srgbClr val="000000"/>
                </a:solidFill>
                <a:latin typeface="Times New Roman"/>
                <a:ea typeface="Calibri"/>
                <a:cs typeface="Arial"/>
              </a:rPr>
              <a:t>.</a:t>
            </a:r>
            <a:endParaRPr lang="en-US" sz="2200" dirty="0">
              <a:ea typeface="Calibri"/>
              <a:cs typeface="Arial"/>
            </a:endParaRPr>
          </a:p>
          <a:p>
            <a:pPr>
              <a:lnSpc>
                <a:spcPct val="115000"/>
              </a:lnSpc>
            </a:pPr>
            <a:r>
              <a:rPr lang="en-US" sz="2200" b="1" dirty="0">
                <a:solidFill>
                  <a:srgbClr val="000000"/>
                </a:solidFill>
                <a:latin typeface="Times New Roman"/>
                <a:ea typeface="Calibri"/>
                <a:cs typeface="Arial"/>
              </a:rPr>
              <a:t>Life cycle</a:t>
            </a:r>
            <a:endParaRPr lang="en-US" sz="2200" dirty="0">
              <a:ea typeface="Calibri"/>
              <a:cs typeface="Arial"/>
            </a:endParaRPr>
          </a:p>
          <a:p>
            <a:r>
              <a:rPr lang="en-US" sz="2200" dirty="0">
                <a:solidFill>
                  <a:srgbClr val="000000"/>
                </a:solidFill>
                <a:latin typeface="Times New Roman"/>
                <a:ea typeface="Calibri"/>
              </a:rPr>
              <a:t>Humans are infected by the bite of the deer fly (mango fly), </a:t>
            </a:r>
            <a:r>
              <a:rPr lang="en-US" sz="2200" dirty="0" err="1">
                <a:solidFill>
                  <a:srgbClr val="000000"/>
                </a:solidFill>
                <a:latin typeface="Times New Roman"/>
                <a:ea typeface="Calibri"/>
              </a:rPr>
              <a:t>Chrysops</a:t>
            </a:r>
            <a:r>
              <a:rPr lang="en-US" sz="2200" dirty="0">
                <a:solidFill>
                  <a:srgbClr val="000000"/>
                </a:solidFill>
                <a:latin typeface="Times New Roman"/>
                <a:ea typeface="Calibri"/>
              </a:rPr>
              <a:t>), which deposits infective larvae on the skin. The larva enters the bite wound, wanders in the body and develops into adults. The females release microfilariae that enter the blood, particularly during the day. The microfilariae are taken up by the fly during a blood meal and differentiate into infective larvae, which continue the cycle when the fly bites the next person. The microfilaria is sheathed and exhibits a diurnal periodicity in the peripheral blood .The column cells(nuclei) extend to the tip of the tail.</a:t>
            </a:r>
            <a:endParaRPr lang="ar-IQ" sz="2200" dirty="0"/>
          </a:p>
        </p:txBody>
      </p:sp>
      <p:pic>
        <p:nvPicPr>
          <p:cNvPr id="5" name="صورة 17"/>
          <p:cNvPicPr/>
          <p:nvPr/>
        </p:nvPicPr>
        <p:blipFill>
          <a:blip r:embed="rId2">
            <a:extLst>
              <a:ext uri="{28A0092B-C50C-407E-A947-70E740481C1C}">
                <a14:useLocalDpi xmlns:a14="http://schemas.microsoft.com/office/drawing/2010/main" val="0"/>
              </a:ext>
            </a:extLst>
          </a:blip>
          <a:srcRect/>
          <a:stretch>
            <a:fillRect/>
          </a:stretch>
        </p:blipFill>
        <p:spPr bwMode="auto">
          <a:xfrm>
            <a:off x="4800600" y="3733800"/>
            <a:ext cx="4114800" cy="3124200"/>
          </a:xfrm>
          <a:prstGeom prst="rect">
            <a:avLst/>
          </a:prstGeom>
          <a:noFill/>
          <a:ln>
            <a:noFill/>
          </a:ln>
        </p:spPr>
      </p:pic>
    </p:spTree>
    <p:extLst>
      <p:ext uri="{BB962C8B-B14F-4D97-AF65-F5344CB8AC3E}">
        <p14:creationId xmlns:p14="http://schemas.microsoft.com/office/powerpoint/2010/main" val="29443016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30480"/>
            <a:ext cx="9144000" cy="5706177"/>
          </a:xfrm>
          <a:prstGeom prst="rect">
            <a:avLst/>
          </a:prstGeom>
          <a:noFill/>
        </p:spPr>
        <p:txBody>
          <a:bodyPr wrap="square" rtlCol="1">
            <a:spAutoFit/>
          </a:bodyPr>
          <a:lstStyle/>
          <a:p>
            <a:pPr marL="342900" lvl="0" indent="-342900">
              <a:lnSpc>
                <a:spcPct val="115000"/>
              </a:lnSpc>
              <a:buFont typeface="+mj-lt"/>
              <a:buAutoNum type="arabicPeriod"/>
            </a:pPr>
            <a:r>
              <a:rPr lang="en-US" sz="2400" b="1" i="1" dirty="0" err="1">
                <a:solidFill>
                  <a:srgbClr val="000000"/>
                </a:solidFill>
                <a:latin typeface="Times New Roman"/>
                <a:ea typeface="Calibri"/>
                <a:cs typeface="Arial"/>
              </a:rPr>
              <a:t>Dracunculus</a:t>
            </a:r>
            <a:r>
              <a:rPr lang="en-US" sz="2400" b="1" i="1" dirty="0">
                <a:solidFill>
                  <a:srgbClr val="000000"/>
                </a:solidFill>
                <a:latin typeface="Times New Roman"/>
                <a:ea typeface="Calibri"/>
                <a:cs typeface="Arial"/>
              </a:rPr>
              <a:t> </a:t>
            </a:r>
            <a:r>
              <a:rPr lang="en-US" sz="2400" b="1" i="1" dirty="0" err="1">
                <a:solidFill>
                  <a:srgbClr val="000000"/>
                </a:solidFill>
                <a:latin typeface="Times New Roman"/>
                <a:ea typeface="Calibri"/>
                <a:cs typeface="Arial"/>
              </a:rPr>
              <a:t>medinensis</a:t>
            </a:r>
            <a:r>
              <a:rPr lang="en-US" sz="2400" b="1" i="1" dirty="0">
                <a:solidFill>
                  <a:srgbClr val="000000"/>
                </a:solidFill>
                <a:latin typeface="Times New Roman"/>
                <a:ea typeface="Calibri"/>
                <a:cs typeface="Arial"/>
              </a:rPr>
              <a:t>.</a:t>
            </a:r>
            <a:endParaRPr lang="en-US" sz="2400" dirty="0">
              <a:ea typeface="Calibri"/>
              <a:cs typeface="Arial"/>
            </a:endParaRPr>
          </a:p>
          <a:p>
            <a:pPr>
              <a:lnSpc>
                <a:spcPct val="115000"/>
              </a:lnSpc>
            </a:pPr>
            <a:r>
              <a:rPr lang="en-US" sz="2400" b="1" dirty="0" err="1">
                <a:solidFill>
                  <a:srgbClr val="000000"/>
                </a:solidFill>
                <a:latin typeface="Times New Roman"/>
                <a:ea typeface="Calibri"/>
                <a:cs typeface="Arial"/>
              </a:rPr>
              <a:t>Dracunculiasis</a:t>
            </a:r>
            <a:endParaRPr lang="en-US" sz="2400" dirty="0">
              <a:ea typeface="Calibri"/>
              <a:cs typeface="Arial"/>
            </a:endParaRPr>
          </a:p>
          <a:p>
            <a:pPr algn="just">
              <a:lnSpc>
                <a:spcPct val="115000"/>
              </a:lnSpc>
            </a:pPr>
            <a:r>
              <a:rPr lang="en-US" sz="2400" dirty="0">
                <a:solidFill>
                  <a:srgbClr val="000000"/>
                </a:solidFill>
                <a:latin typeface="Times New Roman"/>
                <a:ea typeface="Calibri"/>
                <a:cs typeface="Arial"/>
              </a:rPr>
              <a:t>The disease occurs over large areas of tropical Africa, the Middle East, and India. Though it is sometimes classed with filarial worms, </a:t>
            </a:r>
            <a:r>
              <a:rPr lang="en-US" sz="2400" i="1" dirty="0" err="1">
                <a:solidFill>
                  <a:srgbClr val="000000"/>
                </a:solidFill>
                <a:latin typeface="Times New Roman"/>
                <a:ea typeface="Calibri"/>
                <a:cs typeface="Arial"/>
              </a:rPr>
              <a:t>Dracunculus</a:t>
            </a:r>
            <a:r>
              <a:rPr lang="en-US" sz="2400" i="1" dirty="0">
                <a:solidFill>
                  <a:srgbClr val="000000"/>
                </a:solidFill>
                <a:latin typeface="Times New Roman"/>
                <a:ea typeface="Calibri"/>
                <a:cs typeface="Arial"/>
              </a:rPr>
              <a:t> </a:t>
            </a:r>
            <a:r>
              <a:rPr lang="en-US" sz="2400" dirty="0">
                <a:solidFill>
                  <a:srgbClr val="000000"/>
                </a:solidFill>
                <a:latin typeface="Times New Roman"/>
                <a:ea typeface="Calibri"/>
                <a:cs typeface="Arial"/>
              </a:rPr>
              <a:t>is not a true </a:t>
            </a:r>
            <a:r>
              <a:rPr lang="en-US" sz="2400" dirty="0" err="1">
                <a:solidFill>
                  <a:srgbClr val="000000"/>
                </a:solidFill>
                <a:latin typeface="Times New Roman"/>
                <a:ea typeface="Calibri"/>
                <a:cs typeface="Arial"/>
              </a:rPr>
              <a:t>filaria</a:t>
            </a:r>
            <a:r>
              <a:rPr lang="en-US" sz="2400" dirty="0">
                <a:solidFill>
                  <a:srgbClr val="000000"/>
                </a:solidFill>
                <a:latin typeface="Times New Roman"/>
                <a:ea typeface="Calibri"/>
                <a:cs typeface="Arial"/>
              </a:rPr>
              <a:t>.</a:t>
            </a:r>
            <a:endParaRPr lang="en-US" sz="2400" dirty="0">
              <a:ea typeface="Calibri"/>
              <a:cs typeface="Arial"/>
            </a:endParaRPr>
          </a:p>
          <a:p>
            <a:pPr>
              <a:lnSpc>
                <a:spcPct val="115000"/>
              </a:lnSpc>
            </a:pPr>
            <a:endParaRPr lang="en-US" sz="2400" dirty="0">
              <a:ea typeface="Calibri"/>
              <a:cs typeface="Arial"/>
            </a:endParaRPr>
          </a:p>
          <a:p>
            <a:pPr>
              <a:lnSpc>
                <a:spcPct val="115000"/>
              </a:lnSpc>
            </a:pPr>
            <a:r>
              <a:rPr lang="en-US" sz="2400" b="1" dirty="0">
                <a:solidFill>
                  <a:srgbClr val="000000"/>
                </a:solidFill>
                <a:latin typeface="Times New Roman"/>
                <a:ea typeface="Calibri"/>
                <a:cs typeface="Arial"/>
              </a:rPr>
              <a:t>Life cycle</a:t>
            </a:r>
            <a:endParaRPr lang="en-US" sz="2400" dirty="0">
              <a:ea typeface="Calibri"/>
              <a:cs typeface="Arial"/>
            </a:endParaRPr>
          </a:p>
          <a:p>
            <a:pPr>
              <a:lnSpc>
                <a:spcPct val="115000"/>
              </a:lnSpc>
            </a:pPr>
            <a:r>
              <a:rPr lang="en-US" sz="2400" dirty="0">
                <a:solidFill>
                  <a:srgbClr val="000000"/>
                </a:solidFill>
                <a:latin typeface="Times New Roman"/>
                <a:ea typeface="Calibri"/>
                <a:cs typeface="Arial"/>
              </a:rPr>
              <a:t>Humans are infected when tiny crustaceans (copepods)</a:t>
            </a:r>
            <a:endParaRPr lang="en-US" sz="2400" dirty="0">
              <a:ea typeface="Calibri"/>
              <a:cs typeface="Arial"/>
            </a:endParaRPr>
          </a:p>
          <a:p>
            <a:r>
              <a:rPr lang="en-US" sz="2400" dirty="0">
                <a:solidFill>
                  <a:srgbClr val="000000"/>
                </a:solidFill>
                <a:latin typeface="Times New Roman"/>
                <a:ea typeface="Calibri"/>
              </a:rPr>
              <a:t>containing infective larvae are swallowed in drinking water. The larvae are released in the small intestine and migrate through the intestinal wall into deep somatic tissue, where they develop into adults. Meter –long adult females cause the skin to ulcerate and then release motile larvae into fresh water. Copepods eat larvae, which molt to form infective larvae .The cycle is completed when these are ingested in the water.</a:t>
            </a:r>
            <a:endParaRPr lang="ar-IQ" sz="2400" dirty="0"/>
          </a:p>
        </p:txBody>
      </p:sp>
    </p:spTree>
    <p:extLst>
      <p:ext uri="{BB962C8B-B14F-4D97-AF65-F5344CB8AC3E}">
        <p14:creationId xmlns:p14="http://schemas.microsoft.com/office/powerpoint/2010/main" val="8387030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18"/>
          <p:cNvPicPr/>
          <p:nvPr/>
        </p:nvPicPr>
        <p:blipFill>
          <a:blip r:embed="rId2">
            <a:extLst>
              <a:ext uri="{28A0092B-C50C-407E-A947-70E740481C1C}">
                <a14:useLocalDpi xmlns:a14="http://schemas.microsoft.com/office/drawing/2010/main" val="0"/>
              </a:ext>
            </a:extLst>
          </a:blip>
          <a:srcRect/>
          <a:stretch>
            <a:fillRect/>
          </a:stretch>
        </p:blipFill>
        <p:spPr bwMode="auto">
          <a:xfrm>
            <a:off x="609600" y="457200"/>
            <a:ext cx="7696200" cy="5791200"/>
          </a:xfrm>
          <a:prstGeom prst="rect">
            <a:avLst/>
          </a:prstGeom>
          <a:noFill/>
          <a:ln>
            <a:noFill/>
          </a:ln>
        </p:spPr>
      </p:pic>
    </p:spTree>
    <p:extLst>
      <p:ext uri="{BB962C8B-B14F-4D97-AF65-F5344CB8AC3E}">
        <p14:creationId xmlns:p14="http://schemas.microsoft.com/office/powerpoint/2010/main" val="23069368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842</Words>
  <Application>Microsoft Office PowerPoint</Application>
  <PresentationFormat>On-screen Show (4:3)</PresentationFormat>
  <Paragraphs>46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Dr-dodo</dc:creator>
  <cp:lastModifiedBy>DR.Ahmed Saker 2o1O</cp:lastModifiedBy>
  <cp:revision>5</cp:revision>
  <dcterms:created xsi:type="dcterms:W3CDTF">2006-08-16T00:00:00Z</dcterms:created>
  <dcterms:modified xsi:type="dcterms:W3CDTF">2019-09-24T13:31:14Z</dcterms:modified>
</cp:coreProperties>
</file>